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</p:sldIdLst>
  <p:sldSz cx="9906000" cy="6858000" type="A4"/>
  <p:notesSz cx="9144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3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8572-B17B-4C55-BF2C-882DBF47DF81}" type="datetimeFigureOut">
              <a:rPr lang="ko-KR" altLang="en-US" smtClean="0"/>
              <a:t>2024-12-23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2AD89-943D-4F4D-92AC-498E330EE2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4624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8572-B17B-4C55-BF2C-882DBF47DF81}" type="datetimeFigureOut">
              <a:rPr lang="ko-KR" altLang="en-US" smtClean="0"/>
              <a:t>2024-12-23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2AD89-943D-4F4D-92AC-498E330EE2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671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8572-B17B-4C55-BF2C-882DBF47DF81}" type="datetimeFigureOut">
              <a:rPr lang="ko-KR" altLang="en-US" smtClean="0"/>
              <a:t>2024-12-23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2AD89-943D-4F4D-92AC-498E330EE2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4202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8572-B17B-4C55-BF2C-882DBF47DF81}" type="datetimeFigureOut">
              <a:rPr lang="ko-KR" altLang="en-US" smtClean="0"/>
              <a:t>2024-12-23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2AD89-943D-4F4D-92AC-498E330EE2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4157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8572-B17B-4C55-BF2C-882DBF47DF81}" type="datetimeFigureOut">
              <a:rPr lang="ko-KR" altLang="en-US" smtClean="0"/>
              <a:t>2024-12-23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2AD89-943D-4F4D-92AC-498E330EE2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4308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8572-B17B-4C55-BF2C-882DBF47DF81}" type="datetimeFigureOut">
              <a:rPr lang="ko-KR" altLang="en-US" smtClean="0"/>
              <a:t>2024-12-23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2AD89-943D-4F4D-92AC-498E330EE2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5144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8572-B17B-4C55-BF2C-882DBF47DF81}" type="datetimeFigureOut">
              <a:rPr lang="ko-KR" altLang="en-US" smtClean="0"/>
              <a:t>2024-12-23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2AD89-943D-4F4D-92AC-498E330EE2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2218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8572-B17B-4C55-BF2C-882DBF47DF81}" type="datetimeFigureOut">
              <a:rPr lang="ko-KR" altLang="en-US" smtClean="0"/>
              <a:t>2024-12-23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2AD89-943D-4F4D-92AC-498E330EE2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4873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8572-B17B-4C55-BF2C-882DBF47DF81}" type="datetimeFigureOut">
              <a:rPr lang="ko-KR" altLang="en-US" smtClean="0"/>
              <a:t>2024-12-23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2AD89-943D-4F4D-92AC-498E330EE2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2465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8572-B17B-4C55-BF2C-882DBF47DF81}" type="datetimeFigureOut">
              <a:rPr lang="ko-KR" altLang="en-US" smtClean="0"/>
              <a:t>2024-12-23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2AD89-943D-4F4D-92AC-498E330EE2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078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8572-B17B-4C55-BF2C-882DBF47DF81}" type="datetimeFigureOut">
              <a:rPr lang="ko-KR" altLang="en-US" smtClean="0"/>
              <a:t>2024-12-23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2AD89-943D-4F4D-92AC-498E330EE2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506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C8572-B17B-4C55-BF2C-882DBF47DF81}" type="datetimeFigureOut">
              <a:rPr lang="ko-KR" altLang="en-US" smtClean="0"/>
              <a:t>2024-12-23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2AD89-943D-4F4D-92AC-498E330EE2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3702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_x283535880" descr="EMB000022f4bee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_x264727176"/>
          <p:cNvSpPr>
            <a:spLocks noChangeArrowheads="1"/>
          </p:cNvSpPr>
          <p:nvPr/>
        </p:nvSpPr>
        <p:spPr bwMode="auto">
          <a:xfrm>
            <a:off x="841072" y="333661"/>
            <a:ext cx="4240212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9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2008서울남산체 B" panose="02020603020101020101" pitchFamily="18" charset="-127"/>
              </a:rPr>
              <a:t>Musical English </a:t>
            </a:r>
            <a:r>
              <a:rPr kumimoji="0" lang="ko-KR" altLang="en-US" sz="19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2008서울남산체 B" panose="02020603020101020101" pitchFamily="18" charset="-127"/>
              </a:rPr>
              <a:t>월간 계획안 </a:t>
            </a:r>
            <a:r>
              <a:rPr kumimoji="0" lang="en-US" altLang="ko-KR" sz="19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2008서울남산체 B" panose="02020603020101020101" pitchFamily="18" charset="-127"/>
              </a:rPr>
              <a:t>- </a:t>
            </a:r>
            <a:r>
              <a:rPr kumimoji="0" lang="en-US" altLang="ko-KR" sz="1900" b="1" i="0" u="none" strike="noStrike" cap="none" normalizeH="0" baseline="0" dirty="0">
                <a:ln>
                  <a:noFill/>
                </a:ln>
                <a:solidFill>
                  <a:srgbClr val="ED1C24"/>
                </a:solidFill>
                <a:effectLst/>
                <a:latin typeface="2008서울남산체 B" panose="02020603020101020101" pitchFamily="18" charset="-127"/>
              </a:rPr>
              <a:t>Book</a:t>
            </a:r>
            <a:r>
              <a:rPr kumimoji="0" lang="en-US" altLang="ko-KR" sz="2700" b="1" i="0" u="none" strike="noStrike" cap="none" normalizeH="0" baseline="0" dirty="0">
                <a:ln>
                  <a:noFill/>
                </a:ln>
                <a:solidFill>
                  <a:srgbClr val="ED1C24"/>
                </a:solidFill>
                <a:effectLst/>
                <a:latin typeface="2008서울남산체 EB" panose="02020603020101020101" pitchFamily="18" charset="-127"/>
              </a:rPr>
              <a:t>10</a:t>
            </a:r>
            <a:endParaRPr kumimoji="0" lang="en-US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748359"/>
              </p:ext>
            </p:extLst>
          </p:nvPr>
        </p:nvGraphicFramePr>
        <p:xfrm>
          <a:off x="427998" y="879010"/>
          <a:ext cx="9086630" cy="5706361"/>
        </p:xfrm>
        <a:graphic>
          <a:graphicData uri="http://schemas.openxmlformats.org/drawingml/2006/table">
            <a:tbl>
              <a:tblPr/>
              <a:tblGrid>
                <a:gridCol w="369039">
                  <a:extLst>
                    <a:ext uri="{9D8B030D-6E8A-4147-A177-3AD203B41FA5}">
                      <a16:colId xmlns:a16="http://schemas.microsoft.com/office/drawing/2014/main" val="1798030741"/>
                    </a:ext>
                  </a:extLst>
                </a:gridCol>
                <a:gridCol w="1022853">
                  <a:extLst>
                    <a:ext uri="{9D8B030D-6E8A-4147-A177-3AD203B41FA5}">
                      <a16:colId xmlns:a16="http://schemas.microsoft.com/office/drawing/2014/main" val="736835859"/>
                    </a:ext>
                  </a:extLst>
                </a:gridCol>
                <a:gridCol w="1229320">
                  <a:extLst>
                    <a:ext uri="{9D8B030D-6E8A-4147-A177-3AD203B41FA5}">
                      <a16:colId xmlns:a16="http://schemas.microsoft.com/office/drawing/2014/main" val="916734505"/>
                    </a:ext>
                  </a:extLst>
                </a:gridCol>
                <a:gridCol w="2261656">
                  <a:extLst>
                    <a:ext uri="{9D8B030D-6E8A-4147-A177-3AD203B41FA5}">
                      <a16:colId xmlns:a16="http://schemas.microsoft.com/office/drawing/2014/main" val="385659985"/>
                    </a:ext>
                  </a:extLst>
                </a:gridCol>
                <a:gridCol w="1401254">
                  <a:extLst>
                    <a:ext uri="{9D8B030D-6E8A-4147-A177-3AD203B41FA5}">
                      <a16:colId xmlns:a16="http://schemas.microsoft.com/office/drawing/2014/main" val="245853654"/>
                    </a:ext>
                  </a:extLst>
                </a:gridCol>
                <a:gridCol w="1401254">
                  <a:extLst>
                    <a:ext uri="{9D8B030D-6E8A-4147-A177-3AD203B41FA5}">
                      <a16:colId xmlns:a16="http://schemas.microsoft.com/office/drawing/2014/main" val="1016060668"/>
                    </a:ext>
                  </a:extLst>
                </a:gridCol>
                <a:gridCol w="1401254">
                  <a:extLst>
                    <a:ext uri="{9D8B030D-6E8A-4147-A177-3AD203B41FA5}">
                      <a16:colId xmlns:a16="http://schemas.microsoft.com/office/drawing/2014/main" val="2384257706"/>
                    </a:ext>
                  </a:extLst>
                </a:gridCol>
              </a:tblGrid>
              <a:tr h="3754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주 </a:t>
                      </a:r>
                      <a:endParaRPr lang="ko-KR" altLang="en-US" sz="1200" b="1" kern="0" spc="0" dirty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8D9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단 원 </a:t>
                      </a:r>
                      <a:endParaRPr lang="ko-KR" altLang="en-US" sz="1200" b="1" kern="0" spc="0" dirty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8D9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학습주제 </a:t>
                      </a:r>
                      <a:endParaRPr lang="ko-KR" altLang="en-US" sz="1200" b="1" kern="0" spc="0" dirty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8D9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학습내용 </a:t>
                      </a:r>
                      <a:endParaRPr lang="ko-KR" altLang="en-US" sz="1200" b="1" kern="0" spc="0" dirty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8D9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Key Expression </a:t>
                      </a:r>
                      <a:endParaRPr lang="en-US" sz="1200" b="1" kern="0" spc="0" dirty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8D9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Song </a:t>
                      </a:r>
                      <a:endParaRPr lang="en-US" sz="1200" b="1" kern="0" spc="0" dirty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8D9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Basic Phonics </a:t>
                      </a:r>
                      <a:endParaRPr lang="en-US" sz="1200" b="1" kern="0" spc="0" dirty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8D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0808454"/>
                  </a:ext>
                </a:extLst>
              </a:tr>
              <a:tr h="123190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900" b="1" kern="0" spc="0" dirty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주 </a:t>
                      </a:r>
                      <a:endParaRPr lang="ko-KR" altLang="en-US" sz="900" b="1" kern="0" spc="0" dirty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Scene 1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Merry Christmas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크리스마스를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축하하고</a:t>
                      </a: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크기와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모양에 대해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배웁니다</a:t>
                      </a: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.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거실에 모여 크리스마스를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축하하며 선물을 교환하고 있는 </a:t>
                      </a: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Amy </a:t>
                      </a: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가족들을 연기해 보고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노래와 율동을 곁들여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뮤지컬로 완성합니다</a:t>
                      </a: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.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Merry Christmas.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Big Box, Small Box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Alphabet recognition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Mm~Oo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954925"/>
                  </a:ext>
                </a:extLst>
              </a:tr>
              <a:tr h="151338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주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Scene 2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Open The Box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크리스마스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선물상자를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열어봅니다</a:t>
                      </a: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.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산타클로스부터 선물이 왔다고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말씀하시는 부모님과 선물상자를 열어보고 감사해하는 </a:t>
                      </a: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Amy</a:t>
                      </a: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를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연기해 보고 노래와 율동으로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뮤지컬을 완성합니다</a:t>
                      </a: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.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Open the box.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Open The Box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Alphabet recognition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Pp~Rr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4077553"/>
                  </a:ext>
                </a:extLst>
              </a:tr>
              <a:tr h="129286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주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Scene 3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Happy New Year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새해 인사를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합니다</a:t>
                      </a: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.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새해 인사를 하며 눈사람을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만들자는 </a:t>
                      </a: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Rabbitle</a:t>
                      </a: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과 </a:t>
                      </a: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Amy</a:t>
                      </a: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를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연기해 보고 노래와 율동으로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뮤지컬을 완성합니다</a:t>
                      </a: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.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Happy New Year!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Happy New Year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Alphabet recognition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Ss~Vv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9775858"/>
                  </a:ext>
                </a:extLst>
              </a:tr>
              <a:tr h="129273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주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Storytelling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Open The Box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1-3</a:t>
                      </a: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주 </a:t>
                      </a: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Review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Storybook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1~3</a:t>
                      </a: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주의 내용을 엮어서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Open The Box</a:t>
                      </a: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의 이야기를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들어보고 이야기 속의 주인공들이 되어 </a:t>
                      </a: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Role-Play</a:t>
                      </a:r>
                      <a:r>
                        <a:rPr lang="ko-KR" altLang="en-US" sz="900" b="1" kern="0" spc="0">
                          <a:solidFill>
                            <a:srgbClr val="221E1F"/>
                          </a:solidFill>
                          <a:effectLst/>
                          <a:ea typeface="맑은 고딕" panose="020B0503020000020004" pitchFamily="50" charset="-127"/>
                        </a:rPr>
                        <a:t>를 해 봅니다</a:t>
                      </a:r>
                      <a:r>
                        <a:rPr lang="en-US" altLang="ko-KR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. </a:t>
                      </a:r>
                      <a:endParaRPr lang="ko-KR" alt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It’s in the small and square box.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Happy Birthday </a:t>
                      </a:r>
                      <a:endParaRPr lang="en-US" sz="900" b="1" kern="0" spc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Alphabet recognition </a:t>
                      </a:r>
                      <a:endParaRPr lang="en-US" sz="900" b="1" kern="0" spc="0" dirty="0">
                        <a:solidFill>
                          <a:srgbClr val="221E1F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 err="1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Ww~Zz</a:t>
                      </a:r>
                      <a:r>
                        <a:rPr lang="en-US" sz="900" b="1" kern="0" spc="0" dirty="0">
                          <a:solidFill>
                            <a:srgbClr val="221E1F"/>
                          </a:solidFill>
                          <a:effectLst/>
                          <a:latin typeface="맑은 고딕" panose="020B0503020000020004" pitchFamily="50" charset="-127"/>
                        </a:rPr>
                        <a:t> </a:t>
                      </a:r>
                      <a:endParaRPr lang="en-US" sz="900" b="1" kern="0" spc="0" dirty="0">
                        <a:solidFill>
                          <a:srgbClr val="221E1F"/>
                        </a:solidFill>
                        <a:effectLst/>
                      </a:endParaRPr>
                    </a:p>
                  </a:txBody>
                  <a:tcPr marL="48480" marR="48480" marT="13403" marB="134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70703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78227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183</Words>
  <Application>Microsoft Office PowerPoint</Application>
  <PresentationFormat>A4 용지(210x297mm)</PresentationFormat>
  <Paragraphs>62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2008서울남산체 B</vt:lpstr>
      <vt:lpstr>2008서울남산체 EB</vt:lpstr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6</cp:revision>
  <dcterms:created xsi:type="dcterms:W3CDTF">2018-03-09T06:14:18Z</dcterms:created>
  <dcterms:modified xsi:type="dcterms:W3CDTF">2024-12-23T07:39:04Z</dcterms:modified>
</cp:coreProperties>
</file>